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8" r:id="rId1"/>
  </p:sldMasterIdLst>
  <p:notesMasterIdLst>
    <p:notesMasterId r:id="rId13"/>
  </p:notesMasterIdLst>
  <p:sldIdLst>
    <p:sldId id="256" r:id="rId2"/>
    <p:sldId id="258" r:id="rId3"/>
    <p:sldId id="257" r:id="rId4"/>
    <p:sldId id="268" r:id="rId5"/>
    <p:sldId id="271" r:id="rId6"/>
    <p:sldId id="269" r:id="rId7"/>
    <p:sldId id="263" r:id="rId8"/>
    <p:sldId id="262" r:id="rId9"/>
    <p:sldId id="264" r:id="rId10"/>
    <p:sldId id="270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777777"/>
    <a:srgbClr val="3B382B"/>
    <a:srgbClr val="333333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104" d="100"/>
          <a:sy n="104" d="100"/>
        </p:scale>
        <p:origin x="-116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1EFD5-EB75-A045-85BD-AD816D69614C}" type="datetimeFigureOut">
              <a:rPr lang="en-US" smtClean="0"/>
              <a:t>10/6/16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5672B-12AA-1B4B-B9CB-FE76D81E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14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672B-12AA-1B4B-B9CB-FE76D81EC5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22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B22348E1-1BB2-0D4E-A2E1-1937CCE30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23A6-9446-0D40-A791-738D9283A4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85C323A6-9446-0D40-A791-738D9283A4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D5E4-4E92-1F44-B57E-C7E07B89E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395E4-25F9-1640-B846-A697796209D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8FA0-DCDE-2040-8401-DE6873D41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23A6-9446-0D40-A791-738D9283A47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C4E4-13C2-FB4E-8A8D-6F7E1F53A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454B-5747-7A40-A3DA-42D609EA8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08337-D15D-4448-B5A5-3B56013C6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0C98-3636-CE46-9886-C1644DEDEF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F617F-5E09-704E-9081-2BE2C75CF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65CAD66B-2070-BB49-AC56-276997734B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85C323A6-9446-0D40-A791-738D9283A4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  <p:sldLayoutId id="2147484070" r:id="rId12"/>
    <p:sldLayoutId id="2147484071" r:id="rId13"/>
    <p:sldLayoutId id="214748407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71800"/>
            <a:ext cx="9144000" cy="1295400"/>
          </a:xfrm>
        </p:spPr>
        <p:txBody>
          <a:bodyPr/>
          <a:lstStyle/>
          <a:p>
            <a:r>
              <a:rPr lang="en-US" dirty="0" smtClean="0"/>
              <a:t>15 Minute </a:t>
            </a:r>
            <a:r>
              <a:rPr lang="en-US" dirty="0"/>
              <a:t>W</a:t>
            </a:r>
            <a:r>
              <a:rPr lang="en-US" dirty="0" smtClean="0"/>
              <a:t>alkthroughs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55626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Observing a Balanced Literacy Diet with the tools of Leverage Leadership </a:t>
            </a:r>
            <a:endParaRPr lang="en-US" dirty="0">
              <a:latin typeface="+mj-lt"/>
            </a:endParaRPr>
          </a:p>
        </p:txBody>
      </p:sp>
      <p:pic>
        <p:nvPicPr>
          <p:cNvPr id="3" name="Picture 2" descr="IMG_23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1981200" cy="1485900"/>
          </a:xfrm>
          <a:prstGeom prst="rect">
            <a:avLst/>
          </a:prstGeom>
        </p:spPr>
      </p:pic>
      <p:pic>
        <p:nvPicPr>
          <p:cNvPr id="6" name="Picture 5" descr="IMG_236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8600"/>
            <a:ext cx="1676400" cy="1257300"/>
          </a:xfrm>
          <a:prstGeom prst="rect">
            <a:avLst/>
          </a:prstGeom>
        </p:spPr>
      </p:pic>
      <p:pic>
        <p:nvPicPr>
          <p:cNvPr id="7" name="Picture 6" descr="IMG_697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752600"/>
            <a:ext cx="1752600" cy="1314450"/>
          </a:xfrm>
          <a:prstGeom prst="rect">
            <a:avLst/>
          </a:prstGeom>
        </p:spPr>
      </p:pic>
      <p:pic>
        <p:nvPicPr>
          <p:cNvPr id="9" name="Picture 8" descr="IMG_23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8600"/>
            <a:ext cx="3556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Word Study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000" dirty="0" smtClean="0"/>
              <a:t>K-2: 22-30 min. daily</a:t>
            </a:r>
            <a:br>
              <a:rPr lang="en-US" sz="2000" dirty="0" smtClean="0"/>
            </a:br>
            <a:r>
              <a:rPr lang="en-US" sz="2000" dirty="0" smtClean="0"/>
              <a:t>3-5: M-60-80 min; T-F 5-7 min at the beg. of Small group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162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Differentiated instruction based on PALS &amp; DSA</a:t>
            </a:r>
          </a:p>
          <a:p>
            <a:r>
              <a:rPr lang="en-US" dirty="0" smtClean="0"/>
              <a:t>Teacher modeling by sound, pattern, meaning</a:t>
            </a:r>
          </a:p>
          <a:p>
            <a:r>
              <a:rPr lang="en-US" dirty="0" smtClean="0"/>
              <a:t>Introduce headers and model feature</a:t>
            </a:r>
          </a:p>
          <a:p>
            <a:r>
              <a:rPr lang="en-US" dirty="0" smtClean="0"/>
              <a:t>Students actively engaged through graphic organizer, connecting writing to text, …</a:t>
            </a:r>
          </a:p>
          <a:p>
            <a:r>
              <a:rPr lang="en-US" dirty="0" smtClean="0"/>
              <a:t>Appropriate practice of Word Study materials; to include Speed Sort, Blind Sort, Buddy Sort to re-</a:t>
            </a:r>
            <a:r>
              <a:rPr lang="en-US" dirty="0" err="1" smtClean="0"/>
              <a:t>inforce</a:t>
            </a:r>
            <a:r>
              <a:rPr lang="en-US" dirty="0" smtClean="0"/>
              <a:t> feature</a:t>
            </a:r>
          </a:p>
          <a:p>
            <a:r>
              <a:rPr lang="en-US" dirty="0" smtClean="0"/>
              <a:t>Use text that incorporates WS features</a:t>
            </a:r>
          </a:p>
          <a:p>
            <a:r>
              <a:rPr lang="en-US" dirty="0" smtClean="0"/>
              <a:t>Ensure that students have correct sort in notebook</a:t>
            </a:r>
          </a:p>
        </p:txBody>
      </p:sp>
    </p:spTree>
    <p:extLst>
      <p:ext uri="{BB962C8B-B14F-4D97-AF65-F5344CB8AC3E}">
        <p14:creationId xmlns:p14="http://schemas.microsoft.com/office/powerpoint/2010/main" val="406317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953000" y="1600200"/>
            <a:ext cx="3276600" cy="4525963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 descr="Screen Shot 2016-10-05 at 5.18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523999"/>
            <a:ext cx="5085877" cy="466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Entering the classroom…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Look and listen for the current Learning Intention &amp; Success Criteria throughout the lesson</a:t>
            </a:r>
          </a:p>
          <a:p>
            <a:r>
              <a:rPr lang="en-US" dirty="0" smtClean="0"/>
              <a:t>Access the CIA website for grade level Pacing Guide to locate the corresponding HCS Learning 		        Plan.</a:t>
            </a:r>
          </a:p>
          <a:p>
            <a:pPr>
              <a:buFont typeface="Arial"/>
              <a:buChar char="•"/>
            </a:pPr>
            <a:r>
              <a:rPr lang="en-US" dirty="0" smtClean="0"/>
              <a:t>Are Lesson Plans aligned?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   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" name="Picture 5" descr="Screen Shot 2016-10-05 at 3.22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0"/>
            <a:ext cx="2362200" cy="1905000"/>
          </a:xfrm>
          <a:prstGeom prst="rect">
            <a:avLst/>
          </a:prstGeom>
        </p:spPr>
      </p:pic>
      <p:pic>
        <p:nvPicPr>
          <p:cNvPr id="7" name="Picture 6" descr="Screen Shot 2016-10-05 at 3.28.1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191000"/>
            <a:ext cx="2675068" cy="213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2286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Whole Group Reading</a:t>
            </a:r>
            <a:br>
              <a:rPr lang="en-US" sz="3600" dirty="0" smtClean="0"/>
            </a:br>
            <a:r>
              <a:rPr lang="en-US" sz="2000" dirty="0" smtClean="0"/>
              <a:t>connects the comprehension &amp; metacognitive strategies </a:t>
            </a:r>
            <a:endParaRPr lang="en-US" sz="2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24000"/>
            <a:ext cx="3276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Read aloud  </a:t>
            </a:r>
          </a:p>
          <a:p>
            <a:pPr lvl="1"/>
            <a:r>
              <a:rPr lang="en-US" dirty="0" smtClean="0"/>
              <a:t>Chosen from Book Room or BML trade books</a:t>
            </a:r>
          </a:p>
          <a:p>
            <a:pPr lvl="1"/>
            <a:r>
              <a:rPr lang="en-US" dirty="0" smtClean="0"/>
              <a:t>Display text on Promethean Board or  document camera</a:t>
            </a:r>
          </a:p>
          <a:p>
            <a:pPr lvl="1"/>
            <a:r>
              <a:rPr lang="en-US" dirty="0" smtClean="0"/>
              <a:t>Model </a:t>
            </a:r>
            <a:r>
              <a:rPr lang="en-US" b="1" dirty="0" smtClean="0"/>
              <a:t>Metacognitive strategy </a:t>
            </a:r>
            <a:r>
              <a:rPr lang="en-US" dirty="0" smtClean="0"/>
              <a:t>(anchor charts, graphic organizer, “turn &amp; talk”)</a:t>
            </a:r>
          </a:p>
          <a:p>
            <a:pPr lvl="1"/>
            <a:r>
              <a:rPr lang="en-US" dirty="0" smtClean="0"/>
              <a:t>Utilize all week with pre-selected stopping </a:t>
            </a:r>
            <a:r>
              <a:rPr lang="en-US" dirty="0"/>
              <a:t>p</a:t>
            </a:r>
            <a:r>
              <a:rPr lang="en-US" dirty="0" smtClean="0"/>
              <a:t>oints </a:t>
            </a:r>
          </a:p>
          <a:p>
            <a:pPr lvl="1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1600200"/>
            <a:ext cx="3276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+mn-lt"/>
              </a:rPr>
              <a:t>Mini-Lesson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+mn-lt"/>
              </a:rPr>
              <a:t>BML materials: big books, posters, text, readers’ theater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 dirty="0" smtClean="0">
                <a:latin typeface="+mn-lt"/>
              </a:rPr>
              <a:t>Comprehension strategy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+mn-lt"/>
              </a:rPr>
              <a:t>Model comprehension strategy (anchor charts, graphic organizer, “turn &amp; talk”)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0" y="4267200"/>
            <a:ext cx="48768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700" dirty="0" smtClean="0">
              <a:solidFill>
                <a:srgbClr val="FF0000"/>
              </a:solidFill>
              <a:latin typeface="+mn-lt"/>
            </a:endParaRPr>
          </a:p>
          <a:p>
            <a:endParaRPr lang="en-US" sz="1700" dirty="0">
              <a:solidFill>
                <a:srgbClr val="FF0000"/>
              </a:solidFill>
              <a:latin typeface="+mn-lt"/>
            </a:endParaRPr>
          </a:p>
          <a:p>
            <a:endParaRPr lang="en-US" sz="1700" dirty="0" smtClean="0">
              <a:solidFill>
                <a:srgbClr val="FF0000"/>
              </a:solidFill>
              <a:latin typeface="+mn-lt"/>
            </a:endParaRPr>
          </a:p>
          <a:p>
            <a:endParaRPr lang="en-US" sz="1700" dirty="0">
              <a:solidFill>
                <a:srgbClr val="FF0000"/>
              </a:solidFill>
              <a:latin typeface="+mn-lt"/>
            </a:endParaRPr>
          </a:p>
          <a:p>
            <a:r>
              <a:rPr lang="en-US" sz="1700" dirty="0" smtClean="0">
                <a:solidFill>
                  <a:srgbClr val="FF0000"/>
                </a:solidFill>
                <a:latin typeface="+mn-lt"/>
              </a:rPr>
              <a:t>K-2: M-F 30 min Shared Reading; 10 Read-Aloud/20 Mini-Lesson</a:t>
            </a:r>
          </a:p>
          <a:p>
            <a:r>
              <a:rPr lang="en-US" sz="1700" dirty="0" smtClean="0">
                <a:solidFill>
                  <a:srgbClr val="FF0000"/>
                </a:solidFill>
                <a:latin typeface="+mn-lt"/>
              </a:rPr>
              <a:t>3-5:  Monday 45-55 min Shared Reading</a:t>
            </a:r>
          </a:p>
          <a:p>
            <a:r>
              <a:rPr lang="en-US" sz="1700" dirty="0" smtClean="0">
                <a:solidFill>
                  <a:srgbClr val="FF0000"/>
                </a:solidFill>
                <a:latin typeface="+mn-lt"/>
              </a:rPr>
              <a:t>3-5:  T-F 10 </a:t>
            </a:r>
            <a:r>
              <a:rPr lang="en-US" sz="1700" dirty="0">
                <a:solidFill>
                  <a:srgbClr val="FF0000"/>
                </a:solidFill>
                <a:latin typeface="Times New Roman"/>
                <a:cs typeface="Times New Roman"/>
              </a:rPr>
              <a:t>10 Read-Aloud/20 Mini-Lesson</a:t>
            </a:r>
          </a:p>
          <a:p>
            <a:endParaRPr lang="en-US" sz="17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8003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Small Group Reading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000" dirty="0" smtClean="0"/>
              <a:t>connects the comprehension &amp; metacognitive strategies </a:t>
            </a:r>
            <a:endParaRPr lang="en-US" sz="2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162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Teacher directed</a:t>
            </a:r>
          </a:p>
          <a:p>
            <a:r>
              <a:rPr lang="en-US" dirty="0" smtClean="0"/>
              <a:t>Select leveled readers from Book Room or BML Resources </a:t>
            </a:r>
            <a:r>
              <a:rPr lang="en-US" sz="2000" dirty="0" smtClean="0"/>
              <a:t>(on-line and books) Pull up the RTI database for correlated levels.</a:t>
            </a:r>
          </a:p>
          <a:p>
            <a:r>
              <a:rPr lang="en-US" dirty="0" smtClean="0"/>
              <a:t>Students actively engaged through graphic organizer, connecting writing to text, …</a:t>
            </a:r>
          </a:p>
          <a:p>
            <a:r>
              <a:rPr lang="en-US" dirty="0" smtClean="0"/>
              <a:t>Appropriate Word Study materials</a:t>
            </a:r>
          </a:p>
          <a:p>
            <a:r>
              <a:rPr lang="en-US" dirty="0" smtClean="0"/>
              <a:t>Differentiated instruction</a:t>
            </a:r>
            <a:r>
              <a:rPr lang="en-US" dirty="0"/>
              <a:t> </a:t>
            </a:r>
            <a:r>
              <a:rPr lang="en-US" dirty="0" smtClean="0"/>
              <a:t>based on Stages of Reading</a:t>
            </a:r>
          </a:p>
          <a:p>
            <a:pPr lvl="1"/>
            <a:r>
              <a:rPr lang="en-US" b="1" dirty="0" smtClean="0"/>
              <a:t>Emergent</a:t>
            </a:r>
            <a:r>
              <a:rPr lang="en-US" dirty="0" smtClean="0"/>
              <a:t>-focus on phonological awareness, alphabet knowledge, concept of word</a:t>
            </a:r>
          </a:p>
          <a:p>
            <a:pPr lvl="1"/>
            <a:r>
              <a:rPr lang="en-US" b="1" dirty="0" smtClean="0"/>
              <a:t>Beginning</a:t>
            </a:r>
            <a:r>
              <a:rPr lang="en-US" dirty="0" smtClean="0"/>
              <a:t>- focus on phonics and sight word development</a:t>
            </a:r>
          </a:p>
          <a:p>
            <a:pPr lvl="1"/>
            <a:r>
              <a:rPr lang="en-US" b="1" dirty="0" smtClean="0"/>
              <a:t>Transitional</a:t>
            </a:r>
            <a:r>
              <a:rPr lang="en-US" dirty="0" smtClean="0"/>
              <a:t>-focus on fluency and comprehension</a:t>
            </a:r>
          </a:p>
          <a:p>
            <a:pPr lvl="1"/>
            <a:r>
              <a:rPr lang="en-US" dirty="0" smtClean="0"/>
              <a:t> </a:t>
            </a:r>
            <a:r>
              <a:rPr lang="en-US" b="1" dirty="0" smtClean="0"/>
              <a:t>Intermediate/Advanced</a:t>
            </a:r>
            <a:r>
              <a:rPr lang="en-US" dirty="0" smtClean="0"/>
              <a:t>- comprehension and vocabulary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764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Whole Group/Small Group Questioning</a:t>
            </a:r>
            <a:endParaRPr lang="en-US" dirty="0"/>
          </a:p>
        </p:txBody>
      </p:sp>
      <p:pic>
        <p:nvPicPr>
          <p:cNvPr id="4" name="Content Placeholder 3" descr="Screen Shot 2016-10-05 at 5.12.3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49" r="-141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349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8003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Small Group Instruction Practice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000" dirty="0" smtClean="0"/>
              <a:t>connects the comprehension &amp; metacognitive strategies </a:t>
            </a:r>
            <a:endParaRPr lang="en-US" sz="2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162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Independent extension of small group instruction</a:t>
            </a:r>
          </a:p>
          <a:p>
            <a:r>
              <a:rPr lang="en-US" dirty="0" smtClean="0"/>
              <a:t>Select leveled readers from Book Room or BML Resources </a:t>
            </a:r>
            <a:r>
              <a:rPr lang="en-US" sz="2000" dirty="0" smtClean="0"/>
              <a:t>(on-line and books)</a:t>
            </a:r>
          </a:p>
          <a:p>
            <a:r>
              <a:rPr lang="en-US" dirty="0" smtClean="0"/>
              <a:t>Students actively engaged through graphic organizer, connecting writing to text, …</a:t>
            </a:r>
          </a:p>
          <a:p>
            <a:r>
              <a:rPr lang="en-US" dirty="0" smtClean="0"/>
              <a:t>Differentiated instruction</a:t>
            </a:r>
            <a:r>
              <a:rPr lang="en-US" dirty="0"/>
              <a:t> </a:t>
            </a:r>
            <a:r>
              <a:rPr lang="en-US" dirty="0" smtClean="0"/>
              <a:t>based on Stages of Reading</a:t>
            </a:r>
          </a:p>
          <a:p>
            <a:pPr lvl="1"/>
            <a:r>
              <a:rPr lang="en-US" b="1" dirty="0" smtClean="0"/>
              <a:t>Emergent</a:t>
            </a:r>
            <a:r>
              <a:rPr lang="en-US" dirty="0" smtClean="0"/>
              <a:t>-focus on phonological awareness, alphabet knowledge, concept of word</a:t>
            </a:r>
          </a:p>
          <a:p>
            <a:pPr lvl="1"/>
            <a:r>
              <a:rPr lang="en-US" b="1" dirty="0" smtClean="0"/>
              <a:t>Beginning</a:t>
            </a:r>
            <a:r>
              <a:rPr lang="en-US" dirty="0" smtClean="0"/>
              <a:t>- focus on phonics and sight word development</a:t>
            </a:r>
          </a:p>
          <a:p>
            <a:pPr lvl="1"/>
            <a:r>
              <a:rPr lang="en-US" b="1" dirty="0" smtClean="0"/>
              <a:t>Transitional</a:t>
            </a:r>
            <a:r>
              <a:rPr lang="en-US" dirty="0" smtClean="0"/>
              <a:t>-focus on fluency and comprehension</a:t>
            </a:r>
          </a:p>
          <a:p>
            <a:pPr lvl="1"/>
            <a:r>
              <a:rPr lang="en-US" dirty="0" smtClean="0"/>
              <a:t> </a:t>
            </a:r>
            <a:r>
              <a:rPr lang="en-US" b="1" dirty="0" smtClean="0"/>
              <a:t>Intermediate/Advanced</a:t>
            </a:r>
            <a:r>
              <a:rPr lang="en-US" dirty="0" smtClean="0"/>
              <a:t>- comprehension and vocabulary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740448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391400" cy="9144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Reading Workstation/Independent Reading</a:t>
            </a:r>
            <a:endParaRPr lang="en-US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Students choose Just Right Text (ARC book baskets, BLM or on-line library) or </a:t>
            </a:r>
            <a:r>
              <a:rPr lang="en-US" dirty="0" err="1" smtClean="0">
                <a:solidFill>
                  <a:schemeClr val="tx1"/>
                </a:solidFill>
              </a:rPr>
              <a:t>ebooks</a:t>
            </a:r>
            <a:r>
              <a:rPr lang="en-US" dirty="0" smtClean="0">
                <a:solidFill>
                  <a:schemeClr val="tx1"/>
                </a:solidFill>
              </a:rPr>
              <a:t> based on PALS/DRA/SRI level.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Set a purpose for reading- utilize reading log, reader’s response</a:t>
            </a:r>
            <a:r>
              <a:rPr lang="is-IS" dirty="0" smtClean="0">
                <a:solidFill>
                  <a:schemeClr val="tx1"/>
                </a:solidFill>
              </a:rPr>
              <a:t>…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 descr="Screen Shot 2016-10-05 at 5.09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933" y="4035274"/>
            <a:ext cx="30988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3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Literacy/Writing Work Stations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Independent Practice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SOL grade level activities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Grammar and Writing practice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Readers’ Theater resources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Activities linked in curriculum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Screen Shot 2016-10-05 at 5.13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419600"/>
            <a:ext cx="33528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10"/>
            <a:ext cx="7391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Writing</a:t>
            </a:r>
            <a:br>
              <a:rPr lang="en-US" dirty="0" smtClean="0"/>
            </a:br>
            <a:r>
              <a:rPr lang="en-US" sz="3200" dirty="0" smtClean="0"/>
              <a:t>25-30 minutes daily</a:t>
            </a:r>
            <a:endParaRPr lang="en-US" sz="32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Teacher directed based on learning plan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K-2- Writer’s Workshop projects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3-5 utilize HCS card, Burger Model, Story Boards, and Benchmark Writing Workshop.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 descr="Screen Shot 2016-10-05 at 4.48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114800"/>
            <a:ext cx="5791200" cy="156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243</TotalTime>
  <Words>527</Words>
  <Application>Microsoft Macintosh PowerPoint</Application>
  <PresentationFormat>On-screen Show (4:3)</PresentationFormat>
  <Paragraphs>70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Precedent</vt:lpstr>
      <vt:lpstr>15 Minute Walkthroughs</vt:lpstr>
      <vt:lpstr>Entering the classroom…</vt:lpstr>
      <vt:lpstr> Whole Group Reading connects the comprehension &amp; metacognitive strategies </vt:lpstr>
      <vt:lpstr>Small Group Reading  connects the comprehension &amp; metacognitive strategies </vt:lpstr>
      <vt:lpstr>Whole Group/Small Group Questioning</vt:lpstr>
      <vt:lpstr>Small Group Instruction Practice  connects the comprehension &amp; metacognitive strategies </vt:lpstr>
      <vt:lpstr>Reading Workstation/Independent Reading</vt:lpstr>
      <vt:lpstr>Literacy/Writing Work Stations</vt:lpstr>
      <vt:lpstr>Writing 25-30 minutes daily</vt:lpstr>
      <vt:lpstr>Word Study  K-2: 22-30 min. daily 3-5: M-60-80 min; T-F 5-7 min at the beg. of Small group  </vt:lpstr>
      <vt:lpstr>Questions</vt:lpstr>
    </vt:vector>
  </TitlesOfParts>
  <Company>eclipsed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8mm REVISITED</dc:title>
  <dc:creator>eclipse</dc:creator>
  <cp:lastModifiedBy>HCS HCS</cp:lastModifiedBy>
  <cp:revision>24</cp:revision>
  <dcterms:created xsi:type="dcterms:W3CDTF">2003-01-28T21:29:42Z</dcterms:created>
  <dcterms:modified xsi:type="dcterms:W3CDTF">2016-10-06T21:43:31Z</dcterms:modified>
</cp:coreProperties>
</file>