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68" r:id="rId3"/>
    <p:sldId id="259" r:id="rId4"/>
    <p:sldId id="260" r:id="rId5"/>
    <p:sldId id="269" r:id="rId6"/>
    <p:sldId id="270" r:id="rId7"/>
    <p:sldId id="271" r:id="rId8"/>
    <p:sldId id="272" r:id="rId9"/>
    <p:sldId id="262" r:id="rId10"/>
    <p:sldId id="261" r:id="rId11"/>
    <p:sldId id="266" r:id="rId12"/>
    <p:sldId id="267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6" d="100"/>
          <a:sy n="86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hyperlink" Target="http://www.schooltransformation.com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45534" y="2667000"/>
            <a:ext cx="7772400" cy="3276600"/>
          </a:xfrm>
        </p:spPr>
        <p:txBody>
          <a:bodyPr anchor="ctr" anchorCtr="0"/>
          <a:lstStyle>
            <a:lvl1pPr>
              <a:defRPr cap="all" baseline="0">
                <a:solidFill>
                  <a:srgbClr val="6156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6200" y="6313182"/>
            <a:ext cx="4754880" cy="36576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>
                <a:solidFill>
                  <a:srgbClr val="79455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32252" y="6311396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79455F"/>
                </a:solidFill>
                <a:hlinkClick r:id="rId3"/>
              </a:rPr>
              <a:t>www.SchoolTransformation.com</a:t>
            </a:r>
            <a:endParaRPr lang="en-US" dirty="0">
              <a:solidFill>
                <a:srgbClr val="79455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6B84F12D-3119-4554-B63C-A7BAE9DA85F9}" type="datetimeFigureOut">
              <a:rPr lang="en-US" smtClean="0"/>
              <a:pPr/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740F6C01-CBC2-498A-8069-7E81D178E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6B84F12D-3119-4554-B63C-A7BAE9DA85F9}" type="datetimeFigureOut">
              <a:rPr lang="en-US" smtClean="0"/>
              <a:pPr/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rgbClr val="84A8A6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rgbClr val="D4C38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740F6C01-CBC2-498A-8069-7E81D178E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B84F12D-3119-4554-B63C-A7BAE9DA85F9}" type="datetimeFigureOut">
              <a:rPr lang="en-US" smtClean="0"/>
              <a:pPr/>
              <a:t>1/26/15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0F6C01-CBC2-498A-8069-7E81D178E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0F6C01-CBC2-498A-8069-7E81D178E2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rgbClr val="61565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D4C38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rgbClr val="84A8A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>
            <a:noAutofit/>
          </a:bodyPr>
          <a:lstStyle>
            <a:lvl1pPr algn="l">
              <a:buNone/>
              <a:defRPr sz="3800" b="0" cap="sm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40F6C01-CBC2-498A-8069-7E81D178E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740F6C01-CBC2-498A-8069-7E81D178E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6B84F12D-3119-4554-B63C-A7BAE9DA85F9}" type="datetimeFigureOut">
              <a:rPr lang="en-US" smtClean="0"/>
              <a:pPr/>
              <a:t>1/26/15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740F6C01-CBC2-498A-8069-7E81D178E2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DF9041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D4C38F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0F6C01-CBC2-498A-8069-7E81D178E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0F6C01-CBC2-498A-8069-7E81D178E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6B84F12D-3119-4554-B63C-A7BAE9DA85F9}" type="datetimeFigureOut">
              <a:rPr lang="en-US" smtClean="0"/>
              <a:pPr/>
              <a:t>1/26/15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0F6C01-CBC2-498A-8069-7E81D178E2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solidFill>
            <a:srgbClr val="D4C38F"/>
          </a:solidFill>
          <a:ln w="50800" cap="sq" cmpd="dbl" algn="ctr">
            <a:solidFill>
              <a:srgbClr val="D4C38F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D4C38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rgbClr val="9CC3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6B84F12D-3119-4554-B63C-A7BAE9DA85F9}" type="datetimeFigureOut">
              <a:rPr lang="en-US" smtClean="0"/>
              <a:pPr/>
              <a:t>1/26/15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740F6C01-CBC2-498A-8069-7E81D178E2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D4C38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rgbClr val="9CC3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40F6C01-CBC2-498A-8069-7E81D178E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 cap="small" baseline="0">
          <a:solidFill>
            <a:srgbClr val="61565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schooltransformation.groupsite.com/uploads/flies/x/000/075/845/Appreciative_Empathy.pdf?1352933682" TargetMode="External"/><Relationship Id="rId3" Type="http://schemas.openxmlformats.org/officeDocument/2006/relationships/hyperlink" Target="https://schooltransformation.groupsite.com/file_cabine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5534" y="2667000"/>
            <a:ext cx="7772400" cy="2667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Celebrate the best to evoke </a:t>
            </a:r>
            <a:r>
              <a:rPr lang="en-US" sz="4000" smtClean="0"/>
              <a:t>the best</a:t>
            </a:r>
            <a:br>
              <a:rPr lang="en-US" sz="4000" smtClean="0"/>
            </a:br>
            <a:r>
              <a:rPr lang="en-US" sz="4000" dirty="0" smtClean="0"/>
              <a:t>Part 4</a:t>
            </a:r>
            <a:endParaRPr lang="en-US" sz="4000" dirty="0"/>
          </a:p>
        </p:txBody>
      </p:sp>
      <p:sp>
        <p:nvSpPr>
          <p:cNvPr id="5" name="Subtitle 2"/>
          <p:cNvSpPr>
            <a:spLocks noGrp="1"/>
          </p:cNvSpPr>
          <p:nvPr>
            <p:ph type="body" sz="quarter" idx="10"/>
          </p:nvPr>
        </p:nvSpPr>
        <p:spPr>
          <a:xfrm>
            <a:off x="1045534" y="5410200"/>
            <a:ext cx="7391400" cy="59436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Bob &amp; Megan Tschannen-Moran, Kathleen Pietrasanta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Triad Practice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12775" y="1877265"/>
          <a:ext cx="8153400" cy="4417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896475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STORY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FEELINGS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NEEDS</a:t>
                      </a:r>
                      <a:endParaRPr lang="en-US" sz="3600" dirty="0"/>
                    </a:p>
                  </a:txBody>
                  <a:tcPr/>
                </a:tc>
              </a:tr>
              <a:tr h="11735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Round 1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B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C</a:t>
                      </a:r>
                      <a:endParaRPr lang="en-US" sz="3600" dirty="0"/>
                    </a:p>
                  </a:txBody>
                  <a:tcPr/>
                </a:tc>
              </a:tr>
              <a:tr h="11735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Round 2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B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C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</a:t>
                      </a:r>
                      <a:endParaRPr lang="en-US" sz="3600" dirty="0"/>
                    </a:p>
                  </a:txBody>
                  <a:tcPr/>
                </a:tc>
              </a:tr>
              <a:tr h="11735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Round 3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C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B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Readiness to Change</a:t>
            </a:r>
            <a:endParaRPr lang="en-U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99" y="2609637"/>
            <a:ext cx="2391192" cy="23055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09367" y="2341675"/>
            <a:ext cx="6645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CORRECTION				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CONNECTION 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448491" y="2603285"/>
            <a:ext cx="956853" cy="1588"/>
          </a:xfrm>
          <a:prstGeom prst="straightConnector1">
            <a:avLst/>
          </a:prstGeom>
          <a:ln w="412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09367" y="3232081"/>
            <a:ext cx="6277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COMPETENCE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				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CONFIDENCE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448491" y="3495279"/>
            <a:ext cx="956853" cy="1588"/>
          </a:xfrm>
          <a:prstGeom prst="straightConnector1">
            <a:avLst/>
          </a:prstGeom>
          <a:ln w="34925" cap="flat" cmpd="sng" algn="ctr">
            <a:solidFill>
              <a:srgbClr val="DF904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09367" y="4391988"/>
            <a:ext cx="4767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CAUSES				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CAPACITIES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491638" y="4706804"/>
            <a:ext cx="956853" cy="1588"/>
          </a:xfrm>
          <a:prstGeom prst="straightConnector1">
            <a:avLst/>
          </a:prstGeom>
          <a:ln w="34925" cap="flat" cmpd="sng" algn="ctr">
            <a:solidFill>
              <a:srgbClr val="DF904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43788" y="5607857"/>
            <a:ext cx="7600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COUNTERFORCE				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COUNTERBALANCE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491638" y="5874231"/>
            <a:ext cx="956853" cy="1588"/>
          </a:xfrm>
          <a:prstGeom prst="straightConnector1">
            <a:avLst/>
          </a:prstGeom>
          <a:ln w="34925" cap="flat" cmpd="sng" algn="ctr">
            <a:solidFill>
              <a:srgbClr val="DF904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WHEEL OF NEEDS</a:t>
            </a:r>
            <a:endParaRPr lang="en-US" b="1" dirty="0"/>
          </a:p>
        </p:txBody>
      </p:sp>
      <p:sp>
        <p:nvSpPr>
          <p:cNvPr id="3" name="Isosceles Triangle 2"/>
          <p:cNvSpPr/>
          <p:nvPr/>
        </p:nvSpPr>
        <p:spPr>
          <a:xfrm rot="10800000">
            <a:off x="3166115" y="1840456"/>
            <a:ext cx="2208918" cy="3533676"/>
          </a:xfrm>
          <a:prstGeom prst="triangle">
            <a:avLst>
              <a:gd name="adj" fmla="val 45000"/>
            </a:avLst>
          </a:prstGeom>
          <a:solidFill>
            <a:schemeClr val="accent6">
              <a:lumMod val="60000"/>
              <a:lumOff val="40000"/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3114013"/>
            <a:ext cx="29343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64949F"/>
                </a:solidFill>
              </a:rPr>
              <a:t>Where or how need is currently met</a:t>
            </a:r>
            <a:endParaRPr lang="en-US" sz="4400" dirty="0">
              <a:solidFill>
                <a:srgbClr val="64949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21254" y="3114013"/>
            <a:ext cx="36417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Brainstorm ideas for meeting or honoring 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Homework for January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890334"/>
            <a:ext cx="81534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READ</a:t>
            </a:r>
          </a:p>
          <a:p>
            <a:r>
              <a:rPr lang="en-US" dirty="0" smtClean="0"/>
              <a:t>Chapter 2 and Interlude: Loop 1 (p.55-57)</a:t>
            </a:r>
          </a:p>
          <a:p>
            <a:r>
              <a:rPr lang="en-US" dirty="0" smtClean="0"/>
              <a:t>Appreciative Empathy article in </a:t>
            </a:r>
            <a:r>
              <a:rPr lang="en-US" dirty="0" err="1" smtClean="0"/>
              <a:t>Groupsite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https://schooltransformation.groupsite.com/uploads/flies/x/000/075/845/Appreciative_Empathy.pdf?1352933682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PRACTICE</a:t>
            </a:r>
          </a:p>
          <a:p>
            <a:r>
              <a:rPr lang="en-US" dirty="0" smtClean="0"/>
              <a:t>A conversation that focuses on reflecting feelings and needs</a:t>
            </a:r>
          </a:p>
          <a:p>
            <a:endParaRPr lang="en-US" dirty="0" smtClean="0"/>
          </a:p>
          <a:p>
            <a:r>
              <a:rPr lang="en-US" b="1" dirty="0" smtClean="0"/>
              <a:t>EXPAND</a:t>
            </a:r>
          </a:p>
          <a:p>
            <a:r>
              <a:rPr lang="en-US" dirty="0" smtClean="0"/>
              <a:t>Use Reflection Sheet when listening to a recorded coaching conversation in </a:t>
            </a:r>
            <a:r>
              <a:rPr lang="en-US" dirty="0" err="1" smtClean="0"/>
              <a:t>Groupsite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</a:t>
            </a:r>
            <a:r>
              <a:rPr lang="en-US" dirty="0" err="1" smtClean="0">
                <a:hlinkClick r:id="rId3"/>
              </a:rPr>
              <a:t>schooltransformation.groupsite.com/file_cabinet</a:t>
            </a:r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COMPLETE</a:t>
            </a:r>
          </a:p>
          <a:p>
            <a:r>
              <a:rPr lang="en-US" dirty="0" smtClean="0"/>
              <a:t>Class Valuation Survey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5534" y="2667000"/>
            <a:ext cx="7772400" cy="2667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Celebrate the best to evoke the best</a:t>
            </a:r>
            <a:br>
              <a:rPr lang="en-US" sz="4000" dirty="0" smtClean="0"/>
            </a:br>
            <a:r>
              <a:rPr lang="en-US" sz="4000" dirty="0" smtClean="0"/>
              <a:t>Part 4</a:t>
            </a:r>
            <a:endParaRPr lang="en-US" sz="4000" dirty="0"/>
          </a:p>
        </p:txBody>
      </p:sp>
      <p:sp>
        <p:nvSpPr>
          <p:cNvPr id="5" name="Subtitle 2"/>
          <p:cNvSpPr>
            <a:spLocks noGrp="1"/>
          </p:cNvSpPr>
          <p:nvPr>
            <p:ph type="body" sz="quarter" idx="10"/>
          </p:nvPr>
        </p:nvSpPr>
        <p:spPr>
          <a:xfrm>
            <a:off x="1045534" y="5410200"/>
            <a:ext cx="7391400" cy="59436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Kathleen Pietrasanta. Butler Knight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Salubrious Success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367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dirty="0" smtClean="0"/>
              <a:t>Share a short story about</a:t>
            </a:r>
          </a:p>
          <a:p>
            <a:pPr>
              <a:buNone/>
            </a:pPr>
            <a:endParaRPr lang="en-US" dirty="0" smtClean="0"/>
          </a:p>
          <a:p>
            <a:r>
              <a:rPr lang="en-US" sz="3200" dirty="0" smtClean="0"/>
              <a:t>Story Listening</a:t>
            </a:r>
          </a:p>
          <a:p>
            <a:r>
              <a:rPr lang="en-US" sz="3200" dirty="0" smtClean="0"/>
              <a:t>Coaching Presence</a:t>
            </a:r>
          </a:p>
          <a:p>
            <a:r>
              <a:rPr lang="en-US" sz="3200" dirty="0" smtClean="0"/>
              <a:t>Appreciative Inquiry Principle</a:t>
            </a:r>
          </a:p>
          <a:p>
            <a:pPr lvl="3"/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Positive energy/emotion</a:t>
            </a:r>
          </a:p>
          <a:p>
            <a:pPr lvl="3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Positive conversation/interaction</a:t>
            </a:r>
          </a:p>
          <a:p>
            <a:pPr lvl="3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Positive question/reflection</a:t>
            </a:r>
          </a:p>
          <a:p>
            <a:pPr lvl="3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Positive present/vision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Ds of Disconnection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4696" y="2263760"/>
            <a:ext cx="8531352" cy="3832239"/>
          </a:xfrm>
        </p:spPr>
        <p:txBody>
          <a:bodyPr/>
          <a:lstStyle/>
          <a:p>
            <a:pPr lvl="2"/>
            <a:r>
              <a:rPr lang="en-US" sz="4000" dirty="0" smtClean="0"/>
              <a:t> Diagnosing person as the problem</a:t>
            </a:r>
          </a:p>
          <a:p>
            <a:pPr lvl="2"/>
            <a:r>
              <a:rPr lang="en-US" sz="4000" dirty="0" smtClean="0"/>
              <a:t> Denying responsibility</a:t>
            </a:r>
          </a:p>
          <a:p>
            <a:pPr lvl="2"/>
            <a:r>
              <a:rPr lang="en-US" sz="4000" dirty="0" smtClean="0"/>
              <a:t> Demanding</a:t>
            </a:r>
          </a:p>
          <a:p>
            <a:pPr lvl="2"/>
            <a:r>
              <a:rPr lang="en-US" sz="4000" dirty="0" smtClean="0"/>
              <a:t> Deserving consequences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Compassionate Communication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257800" cy="517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343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Feelings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228600"/>
            <a:ext cx="6033115" cy="640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045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Faux Feelings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256" y="228600"/>
            <a:ext cx="5467660" cy="63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454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Wheel of Needs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47" y="1484980"/>
            <a:ext cx="5437353" cy="540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180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19199" y="2981539"/>
            <a:ext cx="7248319" cy="3429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 experience with another person whose behavior you are not enjoying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Fishbowl Volunteer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5017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chool_Transformation">
  <a:themeElements>
    <a:clrScheme name="School Transformation">
      <a:dk1>
        <a:sysClr val="windowText" lastClr="000000"/>
      </a:dk1>
      <a:lt1>
        <a:sysClr val="window" lastClr="FFFFFF"/>
      </a:lt1>
      <a:dk2>
        <a:srgbClr val="84A8A6"/>
      </a:dk2>
      <a:lt2>
        <a:srgbClr val="D4C38F"/>
      </a:lt2>
      <a:accent1>
        <a:srgbClr val="99B9C0"/>
      </a:accent1>
      <a:accent2>
        <a:srgbClr val="DF9041"/>
      </a:accent2>
      <a:accent3>
        <a:srgbClr val="A5AB81"/>
      </a:accent3>
      <a:accent4>
        <a:srgbClr val="D8B25C"/>
      </a:accent4>
      <a:accent5>
        <a:srgbClr val="84A8A6"/>
      </a:accent5>
      <a:accent6>
        <a:srgbClr val="615652"/>
      </a:accent6>
      <a:hlink>
        <a:srgbClr val="79455F"/>
      </a:hlink>
      <a:folHlink>
        <a:srgbClr val="79455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222</Words>
  <Application>Microsoft Macintosh PowerPoint</Application>
  <PresentationFormat>On-screen Show (4:3)</PresentationFormat>
  <Paragraphs>64</Paragraphs>
  <Slides>13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School_Transformation</vt:lpstr>
      <vt:lpstr>Celebrate the best to evoke the best Part 4</vt:lpstr>
      <vt:lpstr>Celebrate the best to evoke the best Part 4</vt:lpstr>
      <vt:lpstr>Salubrious Success</vt:lpstr>
      <vt:lpstr>Ds of Disconnection</vt:lpstr>
      <vt:lpstr>Compassionate Communication</vt:lpstr>
      <vt:lpstr>Feelings</vt:lpstr>
      <vt:lpstr>Faux Feelings</vt:lpstr>
      <vt:lpstr>The Wheel of Needs</vt:lpstr>
      <vt:lpstr>Fishbowl Volunteer</vt:lpstr>
      <vt:lpstr>Triad Practice</vt:lpstr>
      <vt:lpstr>Readiness to Change</vt:lpstr>
      <vt:lpstr>WHEEL OF NEEDS</vt:lpstr>
      <vt:lpstr>Homework for January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Celebrate the best to evoke the best in hampton city schools</dc:title>
  <dc:creator>Kathleen Pietrasanta</dc:creator>
  <cp:lastModifiedBy>HCS HCS</cp:lastModifiedBy>
  <cp:revision>9</cp:revision>
  <dcterms:created xsi:type="dcterms:W3CDTF">2014-11-10T23:56:31Z</dcterms:created>
  <dcterms:modified xsi:type="dcterms:W3CDTF">2015-01-26T18:32:01Z</dcterms:modified>
</cp:coreProperties>
</file>